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57" r:id="rId4"/>
    <p:sldId id="263" r:id="rId5"/>
    <p:sldId id="266" r:id="rId6"/>
    <p:sldId id="267" r:id="rId7"/>
    <p:sldId id="265" r:id="rId8"/>
    <p:sldId id="260" r:id="rId9"/>
    <p:sldId id="261" r:id="rId10"/>
    <p:sldId id="262"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4" d="100"/>
          <a:sy n="84" d="100"/>
        </p:scale>
        <p:origin x="-1402"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2829354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224463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249649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2192270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1037614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579F2CC-CFB1-4005-A1E9-4A886A16FD42}" type="datetimeFigureOut">
              <a:rPr lang="ar-IQ" smtClean="0"/>
              <a:t>20/04/1445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124928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579F2CC-CFB1-4005-A1E9-4A886A16FD42}" type="datetimeFigureOut">
              <a:rPr lang="ar-IQ" smtClean="0"/>
              <a:t>20/04/1445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143509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579F2CC-CFB1-4005-A1E9-4A886A16FD42}" type="datetimeFigureOut">
              <a:rPr lang="ar-IQ" smtClean="0"/>
              <a:t>20/04/1445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1993886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579F2CC-CFB1-4005-A1E9-4A886A16FD42}" type="datetimeFigureOut">
              <a:rPr lang="ar-IQ" smtClean="0"/>
              <a:t>20/04/1445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545127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579F2CC-CFB1-4005-A1E9-4A886A16FD42}" type="datetimeFigureOut">
              <a:rPr lang="ar-IQ" smtClean="0"/>
              <a:t>20/04/1445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123631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579F2CC-CFB1-4005-A1E9-4A886A16FD42}" type="datetimeFigureOut">
              <a:rPr lang="ar-IQ" smtClean="0"/>
              <a:t>20/04/1445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95D677-8F97-455E-9CD6-48FE9928C4A1}" type="slidenum">
              <a:rPr lang="ar-IQ" smtClean="0"/>
              <a:t>‹#›</a:t>
            </a:fld>
            <a:endParaRPr lang="ar-IQ"/>
          </a:p>
        </p:txBody>
      </p:sp>
    </p:spTree>
    <p:extLst>
      <p:ext uri="{BB962C8B-B14F-4D97-AF65-F5344CB8AC3E}">
        <p14:creationId xmlns:p14="http://schemas.microsoft.com/office/powerpoint/2010/main" val="401414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579F2CC-CFB1-4005-A1E9-4A886A16FD42}" type="datetimeFigureOut">
              <a:rPr lang="ar-IQ" smtClean="0"/>
              <a:t>20/04/1445</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95D677-8F97-455E-9CD6-48FE9928C4A1}" type="slidenum">
              <a:rPr lang="ar-IQ" smtClean="0"/>
              <a:t>‹#›</a:t>
            </a:fld>
            <a:endParaRPr lang="ar-IQ"/>
          </a:p>
        </p:txBody>
      </p:sp>
    </p:spTree>
    <p:extLst>
      <p:ext uri="{BB962C8B-B14F-4D97-AF65-F5344CB8AC3E}">
        <p14:creationId xmlns:p14="http://schemas.microsoft.com/office/powerpoint/2010/main" val="173239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 y="304801"/>
            <a:ext cx="8839200" cy="1066799"/>
          </a:xfrm>
        </p:spPr>
        <p:txBody>
          <a:bodyPr>
            <a:normAutofit/>
          </a:bodyPr>
          <a:lstStyle/>
          <a:p>
            <a:r>
              <a:rPr lang="en-US" sz="3100" i="1" dirty="0" smtClean="0">
                <a:solidFill>
                  <a:srgbClr val="000000"/>
                </a:solidFill>
                <a:latin typeface="Roboto"/>
              </a:rPr>
              <a:t>(Escherichia </a:t>
            </a:r>
            <a:r>
              <a:rPr lang="en-US" sz="3100" i="1" dirty="0">
                <a:solidFill>
                  <a:srgbClr val="000000"/>
                </a:solidFill>
                <a:latin typeface="Roboto"/>
              </a:rPr>
              <a:t>coli</a:t>
            </a:r>
            <a:r>
              <a:rPr lang="en-US" sz="3100" dirty="0">
                <a:solidFill>
                  <a:srgbClr val="000000"/>
                </a:solidFill>
                <a:latin typeface="Roboto"/>
              </a:rPr>
              <a:t> Infections</a:t>
            </a:r>
            <a:r>
              <a:rPr lang="en-US" dirty="0">
                <a:solidFill>
                  <a:srgbClr val="000000"/>
                </a:solidFill>
                <a:latin typeface="Roboto"/>
              </a:rPr>
              <a:t>) </a:t>
            </a:r>
            <a:r>
              <a:rPr lang="en-US" b="1" dirty="0" err="1" smtClean="0">
                <a:solidFill>
                  <a:srgbClr val="FF0000"/>
                </a:solidFill>
              </a:rPr>
              <a:t>Colibacillosis</a:t>
            </a:r>
            <a:r>
              <a:rPr lang="en-US" b="1" dirty="0" smtClean="0">
                <a:solidFill>
                  <a:srgbClr val="FF0000"/>
                </a:solidFill>
              </a:rPr>
              <a:t> </a:t>
            </a:r>
            <a:endParaRPr lang="ar-IQ" b="1" dirty="0">
              <a:solidFill>
                <a:srgbClr val="FF0000"/>
              </a:solidFill>
            </a:endParaRPr>
          </a:p>
        </p:txBody>
      </p:sp>
      <p:sp>
        <p:nvSpPr>
          <p:cNvPr id="3" name="عنوان فرعي 2"/>
          <p:cNvSpPr>
            <a:spLocks noGrp="1"/>
          </p:cNvSpPr>
          <p:nvPr>
            <p:ph type="subTitle" idx="1"/>
          </p:nvPr>
        </p:nvSpPr>
        <p:spPr>
          <a:xfrm>
            <a:off x="0" y="1371600"/>
            <a:ext cx="9144000" cy="5334000"/>
          </a:xfrm>
        </p:spPr>
        <p:txBody>
          <a:bodyPr>
            <a:normAutofit/>
          </a:bodyPr>
          <a:lstStyle/>
          <a:p>
            <a:pPr algn="l"/>
            <a:r>
              <a:rPr lang="en-US" dirty="0" smtClean="0">
                <a:solidFill>
                  <a:schemeClr val="tx1">
                    <a:lumMod val="75000"/>
                    <a:lumOff val="25000"/>
                  </a:schemeClr>
                </a:solidFill>
                <a:cs typeface="+mj-cs"/>
              </a:rPr>
              <a:t>Colibacillo</a:t>
            </a:r>
            <a:r>
              <a:rPr lang="en-US" b="1" dirty="0" smtClean="0">
                <a:solidFill>
                  <a:srgbClr val="FF0000"/>
                </a:solidFill>
                <a:cs typeface="+mj-cs"/>
              </a:rPr>
              <a:t>sis</a:t>
            </a:r>
            <a:r>
              <a:rPr lang="en-US" dirty="0" smtClean="0">
                <a:solidFill>
                  <a:schemeClr val="tx1">
                    <a:lumMod val="75000"/>
                    <a:lumOff val="25000"/>
                  </a:schemeClr>
                </a:solidFill>
                <a:cs typeface="+mj-cs"/>
              </a:rPr>
              <a:t> is a localized or systemic infection caused by avian pathogenic Escherichia coli (APEC). , </a:t>
            </a:r>
          </a:p>
          <a:p>
            <a:pPr algn="l"/>
            <a:r>
              <a:rPr lang="en-US" dirty="0" smtClean="0">
                <a:solidFill>
                  <a:schemeClr val="tx1">
                    <a:lumMod val="75000"/>
                    <a:lumOff val="25000"/>
                  </a:schemeClr>
                </a:solidFill>
                <a:cs typeface="+mj-cs"/>
              </a:rPr>
              <a:t>including as acute fatal septicemia, </a:t>
            </a:r>
            <a:r>
              <a:rPr lang="en-US" dirty="0" err="1" smtClean="0">
                <a:solidFill>
                  <a:schemeClr val="tx1">
                    <a:lumMod val="75000"/>
                    <a:lumOff val="25000"/>
                  </a:schemeClr>
                </a:solidFill>
                <a:cs typeface="+mj-cs"/>
              </a:rPr>
              <a:t>subacute</a:t>
            </a:r>
            <a:r>
              <a:rPr lang="en-US" dirty="0" smtClean="0">
                <a:solidFill>
                  <a:schemeClr val="tx1">
                    <a:lumMod val="75000"/>
                    <a:lumOff val="25000"/>
                  </a:schemeClr>
                </a:solidFill>
                <a:cs typeface="+mj-cs"/>
              </a:rPr>
              <a:t> pericarditis, </a:t>
            </a:r>
            <a:r>
              <a:rPr lang="en-US" dirty="0" err="1" smtClean="0">
                <a:solidFill>
                  <a:schemeClr val="tx1">
                    <a:lumMod val="75000"/>
                    <a:lumOff val="25000"/>
                  </a:schemeClr>
                </a:solidFill>
                <a:cs typeface="+mj-cs"/>
              </a:rPr>
              <a:t>airsacculitis</a:t>
            </a:r>
            <a:r>
              <a:rPr lang="en-US" dirty="0" smtClean="0">
                <a:solidFill>
                  <a:schemeClr val="tx1">
                    <a:lumMod val="75000"/>
                    <a:lumOff val="25000"/>
                  </a:schemeClr>
                </a:solidFill>
                <a:cs typeface="+mj-cs"/>
              </a:rPr>
              <a:t>, </a:t>
            </a:r>
            <a:r>
              <a:rPr lang="en-US" dirty="0" err="1" smtClean="0">
                <a:solidFill>
                  <a:schemeClr val="tx1">
                    <a:lumMod val="75000"/>
                    <a:lumOff val="25000"/>
                  </a:schemeClr>
                </a:solidFill>
                <a:cs typeface="+mj-cs"/>
              </a:rPr>
              <a:t>salpingitis</a:t>
            </a:r>
            <a:r>
              <a:rPr lang="en-US" dirty="0" smtClean="0">
                <a:solidFill>
                  <a:schemeClr val="tx1">
                    <a:lumMod val="75000"/>
                    <a:lumOff val="25000"/>
                  </a:schemeClr>
                </a:solidFill>
                <a:cs typeface="+mj-cs"/>
              </a:rPr>
              <a:t>, peritonitis, cellulitis, </a:t>
            </a:r>
            <a:r>
              <a:rPr lang="en-US" dirty="0" err="1" smtClean="0">
                <a:solidFill>
                  <a:schemeClr val="tx1">
                    <a:lumMod val="75000"/>
                    <a:lumOff val="25000"/>
                  </a:schemeClr>
                </a:solidFill>
                <a:cs typeface="+mj-cs"/>
              </a:rPr>
              <a:t>omphalitis</a:t>
            </a:r>
            <a:r>
              <a:rPr lang="en-US" dirty="0" smtClean="0">
                <a:solidFill>
                  <a:schemeClr val="tx1">
                    <a:lumMod val="75000"/>
                    <a:lumOff val="25000"/>
                  </a:schemeClr>
                </a:solidFill>
                <a:cs typeface="+mj-cs"/>
              </a:rPr>
              <a:t> and yolk sac infection  . </a:t>
            </a:r>
          </a:p>
          <a:p>
            <a:pPr algn="l"/>
            <a:endParaRPr lang="en-US" dirty="0" smtClean="0">
              <a:solidFill>
                <a:srgbClr val="444444"/>
              </a:solidFill>
              <a:latin typeface="Open Sans"/>
            </a:endParaRPr>
          </a:p>
          <a:p>
            <a:pPr algn="l"/>
            <a:r>
              <a:rPr lang="en-US" dirty="0" smtClean="0">
                <a:solidFill>
                  <a:srgbClr val="444444"/>
                </a:solidFill>
                <a:latin typeface="Open Sans"/>
              </a:rPr>
              <a:t>Most</a:t>
            </a:r>
            <a:r>
              <a:rPr lang="en-US" dirty="0">
                <a:solidFill>
                  <a:srgbClr val="444444"/>
                </a:solidFill>
                <a:latin typeface="Open Sans"/>
              </a:rPr>
              <a:t>, if not all avian species, are susceptible to </a:t>
            </a:r>
            <a:r>
              <a:rPr lang="en-US" dirty="0" err="1">
                <a:solidFill>
                  <a:srgbClr val="444444"/>
                </a:solidFill>
                <a:latin typeface="Open Sans"/>
              </a:rPr>
              <a:t>colibacillosis.Clinical</a:t>
            </a:r>
            <a:r>
              <a:rPr lang="en-US" dirty="0">
                <a:solidFill>
                  <a:srgbClr val="444444"/>
                </a:solidFill>
                <a:latin typeface="Open Sans"/>
              </a:rPr>
              <a:t> disease is reported most often in chickens, turkeys, and ducks.</a:t>
            </a:r>
            <a:endParaRPr lang="en-US" dirty="0" smtClean="0">
              <a:solidFill>
                <a:schemeClr val="tx1">
                  <a:lumMod val="75000"/>
                  <a:lumOff val="25000"/>
                </a:schemeClr>
              </a:solidFill>
              <a:cs typeface="+mj-cs"/>
            </a:endParaRPr>
          </a:p>
        </p:txBody>
      </p:sp>
    </p:spTree>
    <p:extLst>
      <p:ext uri="{BB962C8B-B14F-4D97-AF65-F5344CB8AC3E}">
        <p14:creationId xmlns:p14="http://schemas.microsoft.com/office/powerpoint/2010/main" val="3101825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76200"/>
            <a:ext cx="9067800" cy="6553200"/>
          </a:xfrm>
        </p:spPr>
        <p:txBody>
          <a:bodyPr>
            <a:normAutofit/>
          </a:bodyPr>
          <a:lstStyle/>
          <a:p>
            <a:pPr algn="l"/>
            <a:r>
              <a:rPr lang="en-US" sz="2400" dirty="0"/>
              <a:t>In birds of different ages, </a:t>
            </a:r>
            <a:r>
              <a:rPr lang="en-US" sz="2400" dirty="0" err="1"/>
              <a:t>E.coli</a:t>
            </a:r>
            <a:r>
              <a:rPr lang="en-US" sz="2400" dirty="0"/>
              <a:t> can cause severe infection of the upper or lower respiratory system through the nasal route or the trachea. </a:t>
            </a:r>
            <a:endParaRPr lang="en-US" sz="2400" dirty="0" smtClean="0"/>
          </a:p>
          <a:p>
            <a:pPr algn="l"/>
            <a:endParaRPr lang="en-US" sz="2400" dirty="0"/>
          </a:p>
          <a:p>
            <a:pPr algn="l"/>
            <a:r>
              <a:rPr lang="en-US" sz="2400" dirty="0" smtClean="0"/>
              <a:t>In </a:t>
            </a:r>
            <a:r>
              <a:rPr lang="en-US" sz="2400" dirty="0"/>
              <a:t>cases of </a:t>
            </a:r>
            <a:r>
              <a:rPr lang="en-US" sz="2400" dirty="0" err="1"/>
              <a:t>localised</a:t>
            </a:r>
            <a:r>
              <a:rPr lang="en-US" sz="2400" dirty="0"/>
              <a:t> infection of the upper respiratory system, facial </a:t>
            </a:r>
            <a:r>
              <a:rPr lang="en-US" sz="2400" dirty="0" err="1"/>
              <a:t>oedema</a:t>
            </a:r>
            <a:r>
              <a:rPr lang="en-US" sz="2400" dirty="0"/>
              <a:t> and sinuses swelling can be presented and described as swollen head syndrome. </a:t>
            </a:r>
            <a:endParaRPr lang="en-US" sz="2400" dirty="0" smtClean="0"/>
          </a:p>
          <a:p>
            <a:pPr algn="l"/>
            <a:endParaRPr lang="en-US" sz="2400" dirty="0"/>
          </a:p>
          <a:p>
            <a:pPr algn="l"/>
            <a:r>
              <a:rPr lang="en-US" sz="2400" dirty="0" smtClean="0"/>
              <a:t>However</a:t>
            </a:r>
            <a:r>
              <a:rPr lang="en-US" sz="2400" dirty="0"/>
              <a:t>, in case of lower respiratory infection, </a:t>
            </a:r>
            <a:r>
              <a:rPr lang="en-US" sz="2400" dirty="0" err="1"/>
              <a:t>colibacillosis</a:t>
            </a:r>
            <a:r>
              <a:rPr lang="en-US" sz="2400" dirty="0"/>
              <a:t> is characterized by the presence of </a:t>
            </a:r>
            <a:r>
              <a:rPr lang="en-US" sz="2400" dirty="0" err="1"/>
              <a:t>fibrinous</a:t>
            </a:r>
            <a:r>
              <a:rPr lang="en-US" sz="2400" dirty="0"/>
              <a:t> whitish yellow exudates in the air sacks and </a:t>
            </a:r>
            <a:r>
              <a:rPr lang="en-US" sz="2400" dirty="0" err="1"/>
              <a:t>fibrinous</a:t>
            </a:r>
            <a:r>
              <a:rPr lang="en-US" sz="2400" dirty="0"/>
              <a:t> pneumonia </a:t>
            </a:r>
            <a:endParaRPr lang="en-US" sz="2400" dirty="0" smtClean="0"/>
          </a:p>
          <a:p>
            <a:pPr algn="l"/>
            <a:endParaRPr lang="en-US" sz="2400" dirty="0" smtClean="0"/>
          </a:p>
          <a:p>
            <a:pPr algn="l"/>
            <a:endParaRPr lang="en-US"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4114800"/>
            <a:ext cx="3733800" cy="2800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1051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915400" cy="6477000"/>
          </a:xfrm>
        </p:spPr>
        <p:txBody>
          <a:bodyPr>
            <a:normAutofit/>
          </a:bodyPr>
          <a:lstStyle/>
          <a:p>
            <a:pPr lvl="0" algn="l"/>
            <a:r>
              <a:rPr lang="en-US" sz="2800" dirty="0">
                <a:solidFill>
                  <a:prstClr val="black"/>
                </a:solidFill>
              </a:rPr>
              <a:t>Another type of localized </a:t>
            </a:r>
            <a:r>
              <a:rPr lang="en-US" sz="2800" dirty="0" err="1">
                <a:solidFill>
                  <a:prstClr val="black"/>
                </a:solidFill>
              </a:rPr>
              <a:t>colibacillosis</a:t>
            </a:r>
            <a:r>
              <a:rPr lang="en-US" sz="2800" dirty="0">
                <a:solidFill>
                  <a:prstClr val="black"/>
                </a:solidFill>
              </a:rPr>
              <a:t> is cellulitis that is characterized by inflammation of the skin and presence of subcutaneous </a:t>
            </a:r>
            <a:r>
              <a:rPr lang="en-US" sz="2800" dirty="0" err="1">
                <a:solidFill>
                  <a:prstClr val="black"/>
                </a:solidFill>
              </a:rPr>
              <a:t>fibrinous</a:t>
            </a:r>
            <a:r>
              <a:rPr lang="en-US" sz="2800" dirty="0">
                <a:solidFill>
                  <a:prstClr val="black"/>
                </a:solidFill>
              </a:rPr>
              <a:t> exudates especially in broilers. </a:t>
            </a:r>
          </a:p>
          <a:p>
            <a:pPr lvl="0" algn="l"/>
            <a:endParaRPr lang="en-US" sz="2800" dirty="0">
              <a:solidFill>
                <a:prstClr val="black"/>
              </a:solidFill>
            </a:endParaRPr>
          </a:p>
          <a:p>
            <a:pPr lvl="0" algn="l"/>
            <a:endParaRPr lang="en-US" sz="2800" dirty="0" smtClean="0">
              <a:solidFill>
                <a:prstClr val="black"/>
              </a:solidFill>
            </a:endParaRPr>
          </a:p>
          <a:p>
            <a:pPr lvl="0" algn="l"/>
            <a:endParaRPr lang="en-US" sz="2800" dirty="0">
              <a:solidFill>
                <a:prstClr val="black"/>
              </a:solidFill>
            </a:endParaRPr>
          </a:p>
          <a:p>
            <a:pPr lvl="0" algn="l"/>
            <a:endParaRPr lang="en-US" sz="2800" dirty="0" smtClean="0">
              <a:solidFill>
                <a:prstClr val="black"/>
              </a:solidFill>
            </a:endParaRPr>
          </a:p>
          <a:p>
            <a:pPr lvl="0" algn="l"/>
            <a:endParaRPr lang="en-US" sz="2800" dirty="0">
              <a:solidFill>
                <a:prstClr val="black"/>
              </a:solidFill>
            </a:endParaRPr>
          </a:p>
          <a:p>
            <a:pPr algn="l"/>
            <a:endParaRPr lang="ar-IQ" sz="28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438400"/>
            <a:ext cx="5810250" cy="417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0614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228600"/>
            <a:ext cx="9067800" cy="6400800"/>
          </a:xfrm>
        </p:spPr>
        <p:txBody>
          <a:bodyPr>
            <a:normAutofit lnSpcReduction="10000"/>
          </a:bodyPr>
          <a:lstStyle/>
          <a:p>
            <a:pPr algn="l"/>
            <a:r>
              <a:rPr lang="en-US" sz="2400" b="1" dirty="0">
                <a:latin typeface="-apple-system"/>
              </a:rPr>
              <a:t>Coliform </a:t>
            </a:r>
            <a:r>
              <a:rPr lang="en-US" sz="2400" b="1" dirty="0" err="1">
                <a:latin typeface="-apple-system"/>
              </a:rPr>
              <a:t>salpingitis</a:t>
            </a:r>
            <a:r>
              <a:rPr lang="en-US" sz="2400" b="1" dirty="0">
                <a:latin typeface="-apple-system"/>
              </a:rPr>
              <a:t>/peritonitis/</a:t>
            </a:r>
            <a:r>
              <a:rPr lang="en-US" sz="2400" b="1" dirty="0" err="1">
                <a:latin typeface="-apple-system"/>
              </a:rPr>
              <a:t>salpingoperitonitis</a:t>
            </a:r>
            <a:r>
              <a:rPr lang="en-US" sz="2400" b="1" dirty="0">
                <a:latin typeface="-apple-system"/>
              </a:rPr>
              <a:t> (adult)</a:t>
            </a:r>
            <a:r>
              <a:rPr lang="en-US" sz="2400" dirty="0">
                <a:latin typeface="-apple-system"/>
              </a:rPr>
              <a:t>. </a:t>
            </a:r>
            <a:endParaRPr lang="en-US" sz="2400" dirty="0" smtClean="0">
              <a:latin typeface="-apple-system"/>
            </a:endParaRPr>
          </a:p>
          <a:p>
            <a:pPr algn="l"/>
            <a:endParaRPr lang="en-US" sz="2400" dirty="0">
              <a:latin typeface="-apple-system"/>
            </a:endParaRPr>
          </a:p>
          <a:p>
            <a:pPr algn="l"/>
            <a:r>
              <a:rPr lang="en-US" sz="2400" dirty="0" smtClean="0">
                <a:latin typeface="-apple-system"/>
              </a:rPr>
              <a:t>Inflammation </a:t>
            </a:r>
            <a:r>
              <a:rPr lang="en-US" sz="2400" dirty="0">
                <a:latin typeface="-apple-system"/>
              </a:rPr>
              <a:t>of the oviduct caused by </a:t>
            </a:r>
            <a:r>
              <a:rPr lang="en-US" sz="2400" i="1" dirty="0">
                <a:latin typeface="-apple-system"/>
              </a:rPr>
              <a:t>E. coli</a:t>
            </a:r>
            <a:r>
              <a:rPr lang="en-US" sz="2400" dirty="0">
                <a:latin typeface="-apple-system"/>
              </a:rPr>
              <a:t> results in decreased egg production and sporadic mortality</a:t>
            </a:r>
            <a:r>
              <a:rPr lang="en-US" sz="2400" dirty="0" smtClean="0">
                <a:latin typeface="-apple-system"/>
              </a:rPr>
              <a:t>.</a:t>
            </a:r>
            <a:r>
              <a:rPr lang="en-US" sz="2400" dirty="0">
                <a:solidFill>
                  <a:srgbClr val="000000"/>
                </a:solidFill>
                <a:latin typeface="Roboto"/>
              </a:rPr>
              <a:t> The oviduct is distended with exudate </a:t>
            </a:r>
            <a:r>
              <a:rPr lang="en-US" sz="2400" dirty="0" smtClean="0">
                <a:solidFill>
                  <a:srgbClr val="000000"/>
                </a:solidFill>
                <a:latin typeface="Roboto"/>
              </a:rPr>
              <a:t>;that </a:t>
            </a:r>
            <a:r>
              <a:rPr lang="en-US" sz="2400" dirty="0">
                <a:solidFill>
                  <a:srgbClr val="000000"/>
                </a:solidFill>
                <a:latin typeface="Roboto"/>
              </a:rPr>
              <a:t>may be </a:t>
            </a:r>
            <a:r>
              <a:rPr lang="en-US" sz="2400" dirty="0" err="1">
                <a:solidFill>
                  <a:srgbClr val="000000"/>
                </a:solidFill>
                <a:latin typeface="Roboto"/>
              </a:rPr>
              <a:t>caseous</a:t>
            </a:r>
            <a:r>
              <a:rPr lang="en-US" sz="2400" dirty="0">
                <a:solidFill>
                  <a:srgbClr val="000000"/>
                </a:solidFill>
                <a:latin typeface="Roboto"/>
              </a:rPr>
              <a:t> and has a foul odor. No specific signs are noted but there may be an upright (penguin) posture.</a:t>
            </a:r>
            <a:r>
              <a:rPr lang="en-US" sz="2400" dirty="0" smtClean="0">
                <a:latin typeface="-apple-system"/>
              </a:rPr>
              <a:t> </a:t>
            </a:r>
          </a:p>
          <a:p>
            <a:pPr algn="l"/>
            <a:endParaRPr lang="en-US" sz="2400" dirty="0" smtClean="0">
              <a:latin typeface="-apple-system"/>
            </a:endParaRPr>
          </a:p>
          <a:p>
            <a:pPr algn="l"/>
            <a:r>
              <a:rPr lang="en-US" sz="2400" dirty="0" smtClean="0">
                <a:latin typeface="-apple-system"/>
              </a:rPr>
              <a:t>It </a:t>
            </a:r>
            <a:r>
              <a:rPr lang="en-US" sz="2400" dirty="0">
                <a:latin typeface="-apple-system"/>
              </a:rPr>
              <a:t>is one of the most common causes of mortality in commercial layer and breeder chickens and also affects other female birds, especially ducks, geese, and quail. </a:t>
            </a:r>
            <a:endParaRPr lang="en-US" sz="2400" dirty="0" smtClean="0">
              <a:latin typeface="-apple-system"/>
            </a:endParaRPr>
          </a:p>
          <a:p>
            <a:pPr algn="l"/>
            <a:endParaRPr lang="en-US" sz="2400" dirty="0">
              <a:latin typeface="-apple-system"/>
            </a:endParaRPr>
          </a:p>
          <a:p>
            <a:pPr algn="l"/>
            <a:r>
              <a:rPr lang="en-US" sz="2400" dirty="0" smtClean="0">
                <a:latin typeface="-apple-system"/>
              </a:rPr>
              <a:t>Accumulations </a:t>
            </a:r>
            <a:r>
              <a:rPr lang="en-US" sz="2400" dirty="0">
                <a:latin typeface="-apple-system"/>
              </a:rPr>
              <a:t>of </a:t>
            </a:r>
            <a:r>
              <a:rPr lang="en-US" sz="2400" dirty="0" err="1">
                <a:latin typeface="-apple-system"/>
              </a:rPr>
              <a:t>caseating</a:t>
            </a:r>
            <a:r>
              <a:rPr lang="en-US" sz="2400" dirty="0">
                <a:latin typeface="-apple-system"/>
              </a:rPr>
              <a:t> exudate in the body cavity resemble coagulated yolk, which is the reason for the common name “egg peritonitis.” Yolk peritonitis is a mild to moderate diffuse peritonitis without exudate resembling coagulated yolk that results from free yolk in the body cavity</a:t>
            </a:r>
            <a:r>
              <a:rPr lang="en-US" sz="2400" dirty="0" smtClean="0">
                <a:latin typeface="-apple-system"/>
              </a:rPr>
              <a:t>..</a:t>
            </a:r>
            <a:endParaRPr lang="ar-IQ" sz="2400" dirty="0"/>
          </a:p>
        </p:txBody>
      </p:sp>
    </p:spTree>
    <p:extLst>
      <p:ext uri="{BB962C8B-B14F-4D97-AF65-F5344CB8AC3E}">
        <p14:creationId xmlns:p14="http://schemas.microsoft.com/office/powerpoint/2010/main" val="9287814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en-US" sz="2800" dirty="0">
                <a:solidFill>
                  <a:prstClr val="black"/>
                </a:solidFill>
                <a:latin typeface="-apple-system"/>
              </a:rPr>
              <a:t>Yolk peritonitis is usually associated with bursting atresia that occurs during acute ovarian regression. </a:t>
            </a:r>
            <a:endParaRPr lang="en-US" sz="2800" dirty="0" smtClean="0">
              <a:solidFill>
                <a:prstClr val="black"/>
              </a:solidFill>
              <a:latin typeface="-apple-system"/>
            </a:endParaRPr>
          </a:p>
          <a:p>
            <a:r>
              <a:rPr lang="en-US" sz="2800" dirty="0" smtClean="0">
                <a:solidFill>
                  <a:prstClr val="black"/>
                </a:solidFill>
                <a:latin typeface="-apple-system"/>
              </a:rPr>
              <a:t>Marked </a:t>
            </a:r>
            <a:r>
              <a:rPr lang="en-US" sz="2800" dirty="0">
                <a:solidFill>
                  <a:prstClr val="black"/>
                </a:solidFill>
                <a:latin typeface="-apple-system"/>
              </a:rPr>
              <a:t>exudation, extensive </a:t>
            </a:r>
            <a:r>
              <a:rPr lang="en-US" sz="2400" dirty="0">
                <a:solidFill>
                  <a:prstClr val="black"/>
                </a:solidFill>
                <a:latin typeface="-apple-system"/>
              </a:rPr>
              <a:t>inflammation, and positive cultures characterize coliform peritonitis and serve to distinguish it from yolk peritonitis</a:t>
            </a:r>
            <a:endParaRPr lang="ar-IQ" dirty="0"/>
          </a:p>
        </p:txBody>
      </p:sp>
    </p:spTree>
    <p:extLst>
      <p:ext uri="{BB962C8B-B14F-4D97-AF65-F5344CB8AC3E}">
        <p14:creationId xmlns:p14="http://schemas.microsoft.com/office/powerpoint/2010/main" val="3966517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304800"/>
            <a:ext cx="8915400" cy="6324600"/>
          </a:xfrm>
        </p:spPr>
        <p:txBody>
          <a:bodyPr>
            <a:normAutofit lnSpcReduction="10000"/>
          </a:bodyPr>
          <a:lstStyle/>
          <a:p>
            <a:pPr algn="l"/>
            <a:r>
              <a:rPr lang="en-US" dirty="0">
                <a:solidFill>
                  <a:srgbClr val="FF0000"/>
                </a:solidFill>
                <a:latin typeface="Roboto"/>
              </a:rPr>
              <a:t>Acute septicemia</a:t>
            </a:r>
            <a:r>
              <a:rPr lang="en-US" dirty="0"/>
              <a:t/>
            </a:r>
            <a:br>
              <a:rPr lang="en-US" dirty="0"/>
            </a:br>
            <a:endParaRPr lang="en-US" dirty="0" smtClean="0"/>
          </a:p>
          <a:p>
            <a:pPr algn="l"/>
            <a:r>
              <a:rPr lang="en-US" dirty="0" smtClean="0">
                <a:solidFill>
                  <a:srgbClr val="000000"/>
                </a:solidFill>
                <a:latin typeface="Roboto"/>
              </a:rPr>
              <a:t>disease </a:t>
            </a:r>
            <a:r>
              <a:rPr lang="en-US" dirty="0">
                <a:solidFill>
                  <a:srgbClr val="000000"/>
                </a:solidFill>
                <a:latin typeface="Roboto"/>
              </a:rPr>
              <a:t>caused by </a:t>
            </a:r>
            <a:r>
              <a:rPr lang="en-US" i="1" dirty="0">
                <a:solidFill>
                  <a:srgbClr val="000000"/>
                </a:solidFill>
                <a:latin typeface="Roboto"/>
              </a:rPr>
              <a:t>E. coli</a:t>
            </a:r>
            <a:r>
              <a:rPr lang="en-US" dirty="0">
                <a:solidFill>
                  <a:srgbClr val="000000"/>
                </a:solidFill>
                <a:latin typeface="Roboto"/>
              </a:rPr>
              <a:t> resembles fowl typhoid and fowl cholera. Birds are in good flesh and have full crops suggesting acuteness of the disease. This can occur in young or mature birds. There are sudden deaths, and variable morbidity and mortality. </a:t>
            </a:r>
            <a:r>
              <a:rPr lang="en-US" dirty="0" err="1">
                <a:solidFill>
                  <a:srgbClr val="000000"/>
                </a:solidFill>
                <a:latin typeface="Roboto"/>
              </a:rPr>
              <a:t>Parenchymatous</a:t>
            </a:r>
            <a:r>
              <a:rPr lang="en-US" dirty="0">
                <a:solidFill>
                  <a:srgbClr val="000000"/>
                </a:solidFill>
                <a:latin typeface="Roboto"/>
              </a:rPr>
              <a:t> organs are swollen with congested pectoral muscles. Livers are green in color and may have small necrotic foci. There may be petechial hemorrhages, pericarditis, or peritonitis</a:t>
            </a:r>
            <a:r>
              <a:rPr lang="en-US" dirty="0" smtClean="0">
                <a:solidFill>
                  <a:srgbClr val="000000"/>
                </a:solidFill>
                <a:latin typeface="Roboto"/>
              </a:rPr>
              <a:t>..</a:t>
            </a:r>
            <a:endParaRPr lang="ar-IQ" dirty="0"/>
          </a:p>
        </p:txBody>
      </p:sp>
    </p:spTree>
    <p:extLst>
      <p:ext uri="{BB962C8B-B14F-4D97-AF65-F5344CB8AC3E}">
        <p14:creationId xmlns:p14="http://schemas.microsoft.com/office/powerpoint/2010/main" val="263281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err="1">
                <a:solidFill>
                  <a:srgbClr val="000000"/>
                </a:solidFill>
                <a:latin typeface="Roboto"/>
              </a:rPr>
              <a:t>Coligranuloma</a:t>
            </a:r>
            <a:r>
              <a:rPr lang="en-US" dirty="0">
                <a:solidFill>
                  <a:srgbClr val="000000"/>
                </a:solidFill>
                <a:latin typeface="Roboto"/>
              </a:rPr>
              <a:t> (</a:t>
            </a:r>
            <a:r>
              <a:rPr lang="en-US" dirty="0" err="1">
                <a:solidFill>
                  <a:srgbClr val="000000"/>
                </a:solidFill>
                <a:latin typeface="Roboto"/>
              </a:rPr>
              <a:t>Hjärre’s</a:t>
            </a:r>
            <a:r>
              <a:rPr lang="en-US" dirty="0">
                <a:solidFill>
                  <a:srgbClr val="000000"/>
                </a:solidFill>
                <a:latin typeface="Roboto"/>
              </a:rPr>
              <a:t> disease)</a:t>
            </a:r>
            <a:r>
              <a:rPr lang="en-US" dirty="0"/>
              <a:t/>
            </a:r>
            <a:br>
              <a:rPr lang="en-US" dirty="0"/>
            </a:br>
            <a:r>
              <a:rPr lang="en-US" dirty="0">
                <a:solidFill>
                  <a:srgbClr val="000000"/>
                </a:solidFill>
                <a:latin typeface="Roboto"/>
              </a:rPr>
              <a:t>Signs vary in this uncommon disease of chickens and turkeys. Nodules (granulomas) occur along the intestinal tract, and mesentery, and in the liver</a:t>
            </a:r>
            <a:endParaRPr lang="ar-IQ" dirty="0"/>
          </a:p>
        </p:txBody>
      </p:sp>
    </p:spTree>
    <p:extLst>
      <p:ext uri="{BB962C8B-B14F-4D97-AF65-F5344CB8AC3E}">
        <p14:creationId xmlns:p14="http://schemas.microsoft.com/office/powerpoint/2010/main" val="1181846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304800"/>
            <a:ext cx="8915400" cy="6324600"/>
          </a:xfrm>
        </p:spPr>
        <p:txBody>
          <a:bodyPr>
            <a:normAutofit/>
          </a:bodyPr>
          <a:lstStyle/>
          <a:p>
            <a:pPr algn="l"/>
            <a:r>
              <a:rPr lang="en-US" sz="2400" dirty="0" err="1">
                <a:solidFill>
                  <a:srgbClr val="000000"/>
                </a:solidFill>
                <a:latin typeface="Roboto"/>
              </a:rPr>
              <a:t>Synovitis</a:t>
            </a:r>
            <a:r>
              <a:rPr lang="en-US" sz="2400" dirty="0">
                <a:solidFill>
                  <a:srgbClr val="000000"/>
                </a:solidFill>
                <a:latin typeface="Roboto"/>
              </a:rPr>
              <a:t> and osteoarthritis</a:t>
            </a:r>
            <a:r>
              <a:rPr lang="en-US" sz="2400" dirty="0"/>
              <a:t/>
            </a:r>
            <a:br>
              <a:rPr lang="en-US" sz="2400" dirty="0"/>
            </a:br>
            <a:r>
              <a:rPr lang="en-US" sz="2400" dirty="0">
                <a:solidFill>
                  <a:srgbClr val="000000"/>
                </a:solidFill>
                <a:latin typeface="Roboto"/>
              </a:rPr>
              <a:t>Affected birds are lame or recumbent. There is swelling of one or more tendon sheaths or joints </a:t>
            </a:r>
            <a:r>
              <a:rPr lang="en-US" sz="2400" dirty="0" smtClean="0">
                <a:solidFill>
                  <a:srgbClr val="000000"/>
                </a:solidFill>
                <a:latin typeface="Roboto"/>
              </a:rPr>
              <a:t>. </a:t>
            </a:r>
          </a:p>
          <a:p>
            <a:pPr algn="l"/>
            <a:endParaRPr lang="en-US" sz="2400" dirty="0">
              <a:solidFill>
                <a:srgbClr val="000000"/>
              </a:solidFill>
              <a:latin typeface="Roboto"/>
            </a:endParaRPr>
          </a:p>
          <a:p>
            <a:pPr algn="l"/>
            <a:r>
              <a:rPr lang="en-US" sz="2400" dirty="0" err="1" smtClean="0">
                <a:solidFill>
                  <a:srgbClr val="000000"/>
                </a:solidFill>
                <a:latin typeface="Roboto"/>
              </a:rPr>
              <a:t>Synovitis</a:t>
            </a:r>
            <a:r>
              <a:rPr lang="en-US" sz="2400" dirty="0" smtClean="0">
                <a:solidFill>
                  <a:srgbClr val="000000"/>
                </a:solidFill>
                <a:latin typeface="Roboto"/>
              </a:rPr>
              <a:t> </a:t>
            </a:r>
            <a:r>
              <a:rPr lang="en-US" sz="2400" dirty="0">
                <a:solidFill>
                  <a:srgbClr val="000000"/>
                </a:solidFill>
                <a:latin typeface="Roboto"/>
              </a:rPr>
              <a:t>and/or osteoarthritis are frequently a sequel to a systemic infection. With </a:t>
            </a:r>
            <a:r>
              <a:rPr lang="en-US" sz="2400" dirty="0" err="1">
                <a:solidFill>
                  <a:srgbClr val="000000"/>
                </a:solidFill>
                <a:latin typeface="Roboto"/>
              </a:rPr>
              <a:t>synovitis</a:t>
            </a:r>
            <a:r>
              <a:rPr lang="en-US" sz="2400" dirty="0">
                <a:solidFill>
                  <a:srgbClr val="000000"/>
                </a:solidFill>
                <a:latin typeface="Roboto"/>
              </a:rPr>
              <a:t> many birds will recover in about 1 week. </a:t>
            </a:r>
            <a:endParaRPr lang="en-US" sz="2400" dirty="0" smtClean="0">
              <a:solidFill>
                <a:srgbClr val="000000"/>
              </a:solidFill>
              <a:latin typeface="Roboto"/>
            </a:endParaRPr>
          </a:p>
          <a:p>
            <a:pPr algn="l"/>
            <a:endParaRPr lang="en-US" sz="2400" dirty="0">
              <a:solidFill>
                <a:srgbClr val="000000"/>
              </a:solidFill>
              <a:latin typeface="Roboto"/>
            </a:endParaRPr>
          </a:p>
          <a:p>
            <a:pPr algn="l"/>
            <a:r>
              <a:rPr lang="en-US" sz="2400" dirty="0" smtClean="0">
                <a:solidFill>
                  <a:srgbClr val="000000"/>
                </a:solidFill>
                <a:latin typeface="Roboto"/>
              </a:rPr>
              <a:t>Osteoarthritis </a:t>
            </a:r>
            <a:r>
              <a:rPr lang="en-US" sz="2400" dirty="0">
                <a:solidFill>
                  <a:srgbClr val="000000"/>
                </a:solidFill>
                <a:latin typeface="Roboto"/>
              </a:rPr>
              <a:t>is a more severe and chronic condition where the joint is inflamed and the associated bone has osteomyelitis. These severe chronic infections make birds unwilling or unable to walk and necropsy findings often include dehydration and emaciation. </a:t>
            </a:r>
            <a:r>
              <a:rPr lang="en-US" sz="2400" dirty="0" err="1">
                <a:solidFill>
                  <a:srgbClr val="000000"/>
                </a:solidFill>
                <a:latin typeface="Roboto"/>
              </a:rPr>
              <a:t>Synovitis</a:t>
            </a:r>
            <a:r>
              <a:rPr lang="en-US" sz="2400" dirty="0">
                <a:solidFill>
                  <a:srgbClr val="000000"/>
                </a:solidFill>
                <a:latin typeface="Roboto"/>
              </a:rPr>
              <a:t>-arthritis may also be caused by </a:t>
            </a:r>
            <a:r>
              <a:rPr lang="en-US" sz="2400" dirty="0" err="1">
                <a:solidFill>
                  <a:srgbClr val="000000"/>
                </a:solidFill>
                <a:latin typeface="Roboto"/>
              </a:rPr>
              <a:t>reovirus</a:t>
            </a:r>
            <a:r>
              <a:rPr lang="en-US" sz="2400" dirty="0">
                <a:solidFill>
                  <a:srgbClr val="000000"/>
                </a:solidFill>
                <a:latin typeface="Roboto"/>
              </a:rPr>
              <a:t>, or species of </a:t>
            </a:r>
            <a:r>
              <a:rPr lang="en-US" sz="2400" i="1" dirty="0">
                <a:solidFill>
                  <a:srgbClr val="000000"/>
                </a:solidFill>
                <a:latin typeface="Roboto"/>
              </a:rPr>
              <a:t>Mycoplasma, Staphylococci</a:t>
            </a:r>
            <a:r>
              <a:rPr lang="en-US" sz="2400" dirty="0">
                <a:solidFill>
                  <a:srgbClr val="000000"/>
                </a:solidFill>
                <a:latin typeface="Roboto"/>
              </a:rPr>
              <a:t>, and </a:t>
            </a:r>
            <a:r>
              <a:rPr lang="en-US" sz="2400" i="1" dirty="0">
                <a:solidFill>
                  <a:srgbClr val="000000"/>
                </a:solidFill>
                <a:latin typeface="Roboto"/>
              </a:rPr>
              <a:t>Salmonella</a:t>
            </a:r>
            <a:endParaRPr lang="ar-IQ" sz="2400" dirty="0"/>
          </a:p>
        </p:txBody>
      </p:sp>
    </p:spTree>
    <p:extLst>
      <p:ext uri="{BB962C8B-B14F-4D97-AF65-F5344CB8AC3E}">
        <p14:creationId xmlns:p14="http://schemas.microsoft.com/office/powerpoint/2010/main" val="14239053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915400" cy="6400800"/>
          </a:xfrm>
        </p:spPr>
        <p:txBody>
          <a:bodyPr/>
          <a:lstStyle/>
          <a:p>
            <a:pPr algn="l"/>
            <a:r>
              <a:rPr lang="en-US" b="1" dirty="0">
                <a:solidFill>
                  <a:srgbClr val="000000"/>
                </a:solidFill>
                <a:latin typeface="Roboto"/>
              </a:rPr>
              <a:t>DIAGNOSIS</a:t>
            </a:r>
            <a:endParaRPr lang="en-US" b="1" dirty="0">
              <a:solidFill>
                <a:srgbClr val="4A4A4A"/>
              </a:solidFill>
              <a:latin typeface="Roboto"/>
            </a:endParaRPr>
          </a:p>
          <a:p>
            <a:pPr algn="l"/>
            <a:r>
              <a:rPr lang="en-US" sz="2800" dirty="0">
                <a:solidFill>
                  <a:srgbClr val="000000"/>
                </a:solidFill>
                <a:latin typeface="Roboto"/>
              </a:rPr>
              <a:t>Diagnosis of primary </a:t>
            </a:r>
            <a:r>
              <a:rPr lang="en-US" sz="2800" dirty="0" err="1">
                <a:solidFill>
                  <a:srgbClr val="000000"/>
                </a:solidFill>
                <a:latin typeface="Roboto"/>
              </a:rPr>
              <a:t>colibacillosis</a:t>
            </a:r>
            <a:r>
              <a:rPr lang="en-US" sz="2800" dirty="0">
                <a:solidFill>
                  <a:srgbClr val="000000"/>
                </a:solidFill>
                <a:latin typeface="Roboto"/>
              </a:rPr>
              <a:t> is based on the isolation and typing of a coliform into one of the serotypes recognized as pathogens.</a:t>
            </a:r>
            <a:endParaRPr lang="en-US" sz="2800" dirty="0">
              <a:solidFill>
                <a:srgbClr val="4A4A4A"/>
              </a:solidFill>
              <a:latin typeface="Roboto"/>
            </a:endParaRPr>
          </a:p>
          <a:p>
            <a:pPr algn="l"/>
            <a:r>
              <a:rPr lang="en-US" sz="2800" dirty="0" err="1" smtClean="0"/>
              <a:t>tREATMENT</a:t>
            </a:r>
            <a:endParaRPr lang="en-US" sz="2800" dirty="0"/>
          </a:p>
          <a:p>
            <a:pPr algn="l"/>
            <a:r>
              <a:rPr lang="en-US" sz="2800" dirty="0"/>
              <a:t>Numerous antimicrobials have been utilized for treatment. </a:t>
            </a:r>
            <a:r>
              <a:rPr lang="en-US" sz="2800"/>
              <a:t>These </a:t>
            </a:r>
            <a:r>
              <a:rPr lang="en-US" sz="2800" smtClean="0"/>
              <a:t>have; </a:t>
            </a:r>
            <a:r>
              <a:rPr lang="en-US" sz="2800" dirty="0"/>
              <a:t>neomycin, sulfa drugs and others but E. coli has developed resistance to many of these commonly used antimicrobials. Antibiotic sensitivity testing is therefore strongly suggested</a:t>
            </a:r>
            <a:endParaRPr lang="ar-IQ" sz="2800" dirty="0"/>
          </a:p>
        </p:txBody>
      </p:sp>
    </p:spTree>
    <p:extLst>
      <p:ext uri="{BB962C8B-B14F-4D97-AF65-F5344CB8AC3E}">
        <p14:creationId xmlns:p14="http://schemas.microsoft.com/office/powerpoint/2010/main" val="205258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endParaRPr lang="ar-IQ" dirty="0"/>
          </a:p>
        </p:txBody>
      </p:sp>
    </p:spTree>
    <p:extLst>
      <p:ext uri="{BB962C8B-B14F-4D97-AF65-F5344CB8AC3E}">
        <p14:creationId xmlns:p14="http://schemas.microsoft.com/office/powerpoint/2010/main" val="2911130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1162"/>
          </a:xfrm>
        </p:spPr>
        <p:txBody>
          <a:bodyPr>
            <a:normAutofit fontScale="90000"/>
          </a:bodyPr>
          <a:lstStyle/>
          <a:p>
            <a:pPr algn="l"/>
            <a:endParaRPr lang="ar-IQ" dirty="0"/>
          </a:p>
        </p:txBody>
      </p:sp>
      <p:sp>
        <p:nvSpPr>
          <p:cNvPr id="3" name="عنصر نائب للمحتوى 2"/>
          <p:cNvSpPr>
            <a:spLocks noGrp="1"/>
          </p:cNvSpPr>
          <p:nvPr>
            <p:ph idx="1"/>
          </p:nvPr>
        </p:nvSpPr>
        <p:spPr>
          <a:xfrm>
            <a:off x="381000" y="990600"/>
            <a:ext cx="8686800" cy="5715000"/>
          </a:xfrm>
        </p:spPr>
        <p:txBody>
          <a:bodyPr>
            <a:normAutofit/>
          </a:bodyPr>
          <a:lstStyle/>
          <a:p>
            <a:pPr algn="l"/>
            <a:r>
              <a:rPr lang="en-US" b="1" dirty="0">
                <a:solidFill>
                  <a:srgbClr val="FF0000"/>
                </a:solidFill>
                <a:latin typeface="Roboto Slab"/>
              </a:rPr>
              <a:t>Etiology</a:t>
            </a:r>
          </a:p>
          <a:p>
            <a:pPr algn="l"/>
            <a:endParaRPr lang="en-US" dirty="0" smtClean="0">
              <a:solidFill>
                <a:srgbClr val="1F212E"/>
              </a:solidFill>
              <a:latin typeface="Nunito Sans"/>
            </a:endParaRPr>
          </a:p>
          <a:p>
            <a:pPr algn="l"/>
            <a:r>
              <a:rPr lang="en-US" dirty="0" smtClean="0">
                <a:solidFill>
                  <a:srgbClr val="1F212E"/>
                </a:solidFill>
                <a:latin typeface="Nunito Sans"/>
              </a:rPr>
              <a:t>Avian </a:t>
            </a:r>
            <a:r>
              <a:rPr lang="en-US" dirty="0">
                <a:solidFill>
                  <a:srgbClr val="1F212E"/>
                </a:solidFill>
                <a:latin typeface="Nunito Sans"/>
              </a:rPr>
              <a:t>pathogenic </a:t>
            </a:r>
            <a:r>
              <a:rPr lang="en-US" i="1" dirty="0">
                <a:solidFill>
                  <a:srgbClr val="1F212E"/>
                </a:solidFill>
                <a:latin typeface="Nunito Sans"/>
              </a:rPr>
              <a:t>E. coli</a:t>
            </a:r>
            <a:r>
              <a:rPr lang="en-US" dirty="0">
                <a:solidFill>
                  <a:srgbClr val="1F212E"/>
                </a:solidFill>
                <a:latin typeface="Nunito Sans"/>
              </a:rPr>
              <a:t>, is a gram-negative, non-spore-forming bacillus. Somatic (O) </a:t>
            </a:r>
            <a:r>
              <a:rPr lang="en-US" dirty="0" smtClean="0">
                <a:solidFill>
                  <a:srgbClr val="1F212E"/>
                </a:solidFill>
                <a:latin typeface="Nunito Sans"/>
              </a:rPr>
              <a:t>, </a:t>
            </a:r>
            <a:r>
              <a:rPr lang="en-US" dirty="0">
                <a:solidFill>
                  <a:srgbClr val="1F212E"/>
                </a:solidFill>
                <a:latin typeface="Nunito Sans"/>
              </a:rPr>
              <a:t>capsular (K) antigens are often used to designate serotypes. </a:t>
            </a:r>
            <a:endParaRPr lang="en-US" dirty="0" smtClean="0">
              <a:solidFill>
                <a:srgbClr val="1F212E"/>
              </a:solidFill>
              <a:latin typeface="Nunito Sans"/>
            </a:endParaRPr>
          </a:p>
          <a:p>
            <a:pPr algn="l"/>
            <a:endParaRPr lang="en-US" dirty="0">
              <a:solidFill>
                <a:srgbClr val="1F212E"/>
              </a:solidFill>
              <a:latin typeface="Nunito Sans"/>
            </a:endParaRPr>
          </a:p>
          <a:p>
            <a:pPr algn="l"/>
            <a:r>
              <a:rPr lang="en-US" dirty="0" smtClean="0">
                <a:solidFill>
                  <a:srgbClr val="1F212E"/>
                </a:solidFill>
                <a:latin typeface="Nunito Sans"/>
              </a:rPr>
              <a:t>. </a:t>
            </a:r>
            <a:r>
              <a:rPr lang="en-US" dirty="0">
                <a:solidFill>
                  <a:srgbClr val="1F212E"/>
                </a:solidFill>
                <a:latin typeface="Nunito Sans"/>
              </a:rPr>
              <a:t>Most of the strains are motile.</a:t>
            </a:r>
          </a:p>
          <a:p>
            <a:pPr algn="l"/>
            <a:endParaRPr lang="ar-IQ" dirty="0"/>
          </a:p>
        </p:txBody>
      </p:sp>
    </p:spTree>
    <p:extLst>
      <p:ext uri="{BB962C8B-B14F-4D97-AF65-F5344CB8AC3E}">
        <p14:creationId xmlns:p14="http://schemas.microsoft.com/office/powerpoint/2010/main" val="2682766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2800" dirty="0" smtClean="0"/>
              <a:t>Transmission </a:t>
            </a:r>
            <a:endParaRPr lang="ar-IQ" sz="2800" dirty="0"/>
          </a:p>
        </p:txBody>
      </p:sp>
      <p:sp>
        <p:nvSpPr>
          <p:cNvPr id="3" name="عنصر نائب للمحتوى 2"/>
          <p:cNvSpPr>
            <a:spLocks noGrp="1"/>
          </p:cNvSpPr>
          <p:nvPr>
            <p:ph idx="1"/>
          </p:nvPr>
        </p:nvSpPr>
        <p:spPr>
          <a:xfrm>
            <a:off x="152400" y="381000"/>
            <a:ext cx="8839200" cy="6172200"/>
          </a:xfrm>
        </p:spPr>
        <p:txBody>
          <a:bodyPr>
            <a:normAutofit/>
          </a:bodyPr>
          <a:lstStyle/>
          <a:p>
            <a:pPr algn="l"/>
            <a:endParaRPr lang="en-US" sz="2800" dirty="0" smtClean="0">
              <a:solidFill>
                <a:srgbClr val="444444"/>
              </a:solidFill>
              <a:latin typeface="Open Sans"/>
            </a:endParaRPr>
          </a:p>
          <a:p>
            <a:pPr algn="l"/>
            <a:endParaRPr lang="en-US" sz="2800" dirty="0" smtClean="0">
              <a:solidFill>
                <a:srgbClr val="444444"/>
              </a:solidFill>
              <a:latin typeface="Open Sans"/>
            </a:endParaRPr>
          </a:p>
          <a:p>
            <a:pPr algn="l"/>
            <a:r>
              <a:rPr lang="en-US" sz="2800" dirty="0" smtClean="0">
                <a:solidFill>
                  <a:srgbClr val="444444"/>
                </a:solidFill>
                <a:latin typeface="Open Sans"/>
              </a:rPr>
              <a:t>E</a:t>
            </a:r>
            <a:r>
              <a:rPr lang="en-US" sz="2800" dirty="0">
                <a:solidFill>
                  <a:srgbClr val="444444"/>
                </a:solidFill>
                <a:latin typeface="Open Sans"/>
              </a:rPr>
              <a:t>. coli is present in the intestinal tracts of most animals and shed in the feces, often in high numbers</a:t>
            </a:r>
            <a:r>
              <a:rPr lang="en-US" sz="2800" dirty="0" smtClean="0">
                <a:solidFill>
                  <a:srgbClr val="444444"/>
                </a:solidFill>
                <a:latin typeface="Open Sans"/>
              </a:rPr>
              <a:t>.</a:t>
            </a:r>
          </a:p>
          <a:p>
            <a:pPr algn="l"/>
            <a:endParaRPr lang="en-US" sz="2800" dirty="0" smtClean="0">
              <a:solidFill>
                <a:srgbClr val="444444"/>
              </a:solidFill>
              <a:latin typeface="Open Sans"/>
            </a:endParaRPr>
          </a:p>
          <a:p>
            <a:pPr algn="l"/>
            <a:r>
              <a:rPr lang="en-US" sz="2800" dirty="0" smtClean="0">
                <a:solidFill>
                  <a:srgbClr val="444444"/>
                </a:solidFill>
                <a:latin typeface="Open Sans"/>
              </a:rPr>
              <a:t>Direct </a:t>
            </a:r>
            <a:r>
              <a:rPr lang="en-US" sz="2800" dirty="0">
                <a:solidFill>
                  <a:srgbClr val="444444"/>
                </a:solidFill>
                <a:latin typeface="Open Sans"/>
              </a:rPr>
              <a:t>or indirect contact with other animals or feces can introduce new strains </a:t>
            </a:r>
            <a:endParaRPr lang="en-US" sz="2800" dirty="0" smtClean="0">
              <a:solidFill>
                <a:srgbClr val="444444"/>
              </a:solidFill>
              <a:latin typeface="Open Sans"/>
            </a:endParaRPr>
          </a:p>
          <a:p>
            <a:pPr algn="l"/>
            <a:r>
              <a:rPr lang="en-US" sz="2800" dirty="0" smtClean="0">
                <a:solidFill>
                  <a:srgbClr val="444444"/>
                </a:solidFill>
                <a:latin typeface="Open Sans"/>
              </a:rPr>
              <a:t>into </a:t>
            </a:r>
            <a:r>
              <a:rPr lang="en-US" sz="2800" dirty="0">
                <a:solidFill>
                  <a:srgbClr val="444444"/>
                </a:solidFill>
                <a:latin typeface="Open Sans"/>
              </a:rPr>
              <a:t>the poultry flock</a:t>
            </a:r>
            <a:r>
              <a:rPr lang="en-US" sz="2800" dirty="0" smtClean="0">
                <a:solidFill>
                  <a:srgbClr val="444444"/>
                </a:solidFill>
                <a:latin typeface="Open Sans"/>
              </a:rPr>
              <a:t>.</a:t>
            </a:r>
          </a:p>
          <a:p>
            <a:pPr algn="l"/>
            <a:endParaRPr lang="en-US" sz="2800" dirty="0">
              <a:solidFill>
                <a:srgbClr val="444444"/>
              </a:solidFill>
              <a:latin typeface="Open Sans"/>
            </a:endParaRPr>
          </a:p>
          <a:p>
            <a:pPr algn="l"/>
            <a:endParaRPr lang="en-US" sz="2800" dirty="0" smtClean="0">
              <a:solidFill>
                <a:srgbClr val="444444"/>
              </a:solidFill>
              <a:latin typeface="Open Sans"/>
            </a:endParaRPr>
          </a:p>
          <a:p>
            <a:pPr algn="l"/>
            <a:endParaRPr lang="en-US" sz="2800" dirty="0">
              <a:solidFill>
                <a:srgbClr val="444444"/>
              </a:solidFill>
              <a:latin typeface="Open Sans"/>
            </a:endParaRPr>
          </a:p>
          <a:p>
            <a:pPr algn="l"/>
            <a:endParaRPr lang="en-US" sz="2800" dirty="0" smtClean="0">
              <a:solidFill>
                <a:srgbClr val="444444"/>
              </a:solidFill>
              <a:latin typeface="Open Sans"/>
            </a:endParaRPr>
          </a:p>
          <a:p>
            <a:pPr algn="l"/>
            <a:endParaRPr lang="en-US" sz="2800" dirty="0">
              <a:solidFill>
                <a:srgbClr val="444444"/>
              </a:solidFill>
              <a:latin typeface="Open Sans"/>
            </a:endParaRPr>
          </a:p>
        </p:txBody>
      </p:sp>
    </p:spTree>
    <p:extLst>
      <p:ext uri="{BB962C8B-B14F-4D97-AF65-F5344CB8AC3E}">
        <p14:creationId xmlns:p14="http://schemas.microsoft.com/office/powerpoint/2010/main" val="2739263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457200"/>
            <a:ext cx="9144000" cy="6248400"/>
          </a:xfrm>
        </p:spPr>
        <p:txBody>
          <a:bodyPr/>
          <a:lstStyle/>
          <a:p>
            <a:pPr algn="l"/>
            <a:r>
              <a:rPr lang="en-US" dirty="0"/>
              <a:t>Vectors like darkling beetle </a:t>
            </a:r>
            <a:r>
              <a:rPr lang="en-US" dirty="0" smtClean="0"/>
              <a:t>,flies</a:t>
            </a:r>
            <a:r>
              <a:rPr lang="en-US" dirty="0"/>
              <a:t>, insects, mites </a:t>
            </a:r>
            <a:r>
              <a:rPr lang="en-US" dirty="0" smtClean="0"/>
              <a:t>, </a:t>
            </a:r>
            <a:r>
              <a:rPr lang="en-US" dirty="0"/>
              <a:t>rats and wild birds can play a role in the spreading of Escherichia coli </a:t>
            </a:r>
            <a:r>
              <a:rPr lang="en-US" dirty="0" smtClean="0"/>
              <a:t>.</a:t>
            </a:r>
          </a:p>
          <a:p>
            <a:pPr algn="l"/>
            <a:endParaRPr lang="en-US" dirty="0"/>
          </a:p>
          <a:p>
            <a:pPr algn="l"/>
            <a:r>
              <a:rPr lang="en-US" dirty="0" smtClean="0"/>
              <a:t> </a:t>
            </a:r>
            <a:r>
              <a:rPr lang="en-US" dirty="0"/>
              <a:t>Escherichia coli can be transmitted either horizontally, directly or indirectly, or vertically from breeders carrying the organism in their reproductive tract to their progeny</a:t>
            </a:r>
            <a:endParaRPr lang="ar-IQ" dirty="0"/>
          </a:p>
        </p:txBody>
      </p:sp>
    </p:spTree>
    <p:extLst>
      <p:ext uri="{BB962C8B-B14F-4D97-AF65-F5344CB8AC3E}">
        <p14:creationId xmlns:p14="http://schemas.microsoft.com/office/powerpoint/2010/main" val="3951291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algn="l"/>
            <a:r>
              <a:rPr lang="en-US" dirty="0"/>
              <a:t>The respiratory route seems to be also very important for the appearance of clinical disease, </a:t>
            </a:r>
            <a:endParaRPr lang="en-US" dirty="0" smtClean="0"/>
          </a:p>
          <a:p>
            <a:pPr algn="l"/>
            <a:endParaRPr lang="en-US" dirty="0"/>
          </a:p>
          <a:p>
            <a:pPr algn="l"/>
            <a:r>
              <a:rPr lang="en-US" dirty="0" smtClean="0"/>
              <a:t>while </a:t>
            </a:r>
            <a:r>
              <a:rPr lang="en-US" dirty="0"/>
              <a:t>the oviduct can also be another route of infection for Escherichia coli concerning layers and breeders</a:t>
            </a:r>
            <a:endParaRPr lang="ar-IQ" dirty="0"/>
          </a:p>
        </p:txBody>
      </p:sp>
    </p:spTree>
    <p:extLst>
      <p:ext uri="{BB962C8B-B14F-4D97-AF65-F5344CB8AC3E}">
        <p14:creationId xmlns:p14="http://schemas.microsoft.com/office/powerpoint/2010/main" val="70826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l"/>
            <a:r>
              <a:rPr lang="en-US" sz="2800" dirty="0" smtClean="0"/>
              <a:t>Predisposing factors </a:t>
            </a:r>
            <a:endParaRPr lang="ar-IQ" sz="2800" dirty="0"/>
          </a:p>
        </p:txBody>
      </p:sp>
      <p:sp>
        <p:nvSpPr>
          <p:cNvPr id="3" name="عنصر نائب للمحتوى 2"/>
          <p:cNvSpPr>
            <a:spLocks noGrp="1"/>
          </p:cNvSpPr>
          <p:nvPr>
            <p:ph idx="1"/>
          </p:nvPr>
        </p:nvSpPr>
        <p:spPr/>
        <p:txBody>
          <a:bodyPr/>
          <a:lstStyle/>
          <a:p>
            <a:pPr algn="l"/>
            <a:endParaRPr lang="en-US" dirty="0" smtClean="0">
              <a:solidFill>
                <a:srgbClr val="000000"/>
              </a:solidFill>
              <a:latin typeface="NotoSansMono-Regular_2t"/>
            </a:endParaRPr>
          </a:p>
          <a:p>
            <a:pPr lvl="0" algn="l"/>
            <a:r>
              <a:rPr lang="en-US" sz="2600" dirty="0" err="1">
                <a:solidFill>
                  <a:srgbClr val="444444"/>
                </a:solidFill>
                <a:latin typeface="Open Sans"/>
              </a:rPr>
              <a:t>Immunocompromised</a:t>
            </a:r>
            <a:r>
              <a:rPr lang="en-US" sz="2600" dirty="0">
                <a:solidFill>
                  <a:srgbClr val="444444"/>
                </a:solidFill>
                <a:latin typeface="Open Sans"/>
              </a:rPr>
              <a:t> bird</a:t>
            </a:r>
          </a:p>
          <a:p>
            <a:pPr algn="l"/>
            <a:endParaRPr lang="en-US" dirty="0">
              <a:solidFill>
                <a:srgbClr val="000000"/>
              </a:solidFill>
              <a:latin typeface="NotoSansMono-Regular_2t"/>
            </a:endParaRPr>
          </a:p>
          <a:p>
            <a:pPr algn="l"/>
            <a:r>
              <a:rPr lang="en-US" dirty="0" smtClean="0">
                <a:solidFill>
                  <a:srgbClr val="000000"/>
                </a:solidFill>
                <a:latin typeface="NotoSansMono-Regular_2t"/>
              </a:rPr>
              <a:t>After </a:t>
            </a:r>
            <a:r>
              <a:rPr lang="en-US" dirty="0">
                <a:solidFill>
                  <a:srgbClr val="000000"/>
                </a:solidFill>
                <a:latin typeface="NotoSansMono-Regular_2t"/>
              </a:rPr>
              <a:t>respiratory stress caused by Mycoplasma </a:t>
            </a:r>
            <a:r>
              <a:rPr lang="en-US" dirty="0">
                <a:solidFill>
                  <a:srgbClr val="000000"/>
                </a:solidFill>
                <a:latin typeface="OpenSymbol_2o"/>
              </a:rPr>
              <a:t> </a:t>
            </a:r>
            <a:r>
              <a:rPr lang="en-US" dirty="0">
                <a:solidFill>
                  <a:srgbClr val="000000"/>
                </a:solidFill>
                <a:latin typeface="NotoSansMono-Regular_2t"/>
              </a:rPr>
              <a:t>Infectious Bronchitis (IB) </a:t>
            </a:r>
            <a:r>
              <a:rPr lang="en-US" dirty="0">
                <a:solidFill>
                  <a:srgbClr val="000000"/>
                </a:solidFill>
                <a:latin typeface="OpenSymbol_2o"/>
              </a:rPr>
              <a:t> </a:t>
            </a:r>
            <a:r>
              <a:rPr lang="en-US" dirty="0">
                <a:solidFill>
                  <a:srgbClr val="000000"/>
                </a:solidFill>
                <a:latin typeface="NotoSansMono-Regular_2t"/>
              </a:rPr>
              <a:t>New Castle Disease (ND) </a:t>
            </a:r>
            <a:r>
              <a:rPr lang="en-US" dirty="0">
                <a:solidFill>
                  <a:srgbClr val="000000"/>
                </a:solidFill>
                <a:latin typeface="OpenSymbol_2o"/>
              </a:rPr>
              <a:t> </a:t>
            </a:r>
            <a:r>
              <a:rPr lang="en-US" dirty="0">
                <a:solidFill>
                  <a:srgbClr val="000000"/>
                </a:solidFill>
                <a:latin typeface="NotoSansMono-Regular_2t"/>
              </a:rPr>
              <a:t>Environmental Stress like: high temp. &amp; humidity, high concentration ammonia gas</a:t>
            </a:r>
            <a:endParaRPr lang="ar-IQ" dirty="0"/>
          </a:p>
        </p:txBody>
      </p:sp>
    </p:spTree>
    <p:extLst>
      <p:ext uri="{BB962C8B-B14F-4D97-AF65-F5344CB8AC3E}">
        <p14:creationId xmlns:p14="http://schemas.microsoft.com/office/powerpoint/2010/main" val="1343308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2400" b="1" dirty="0">
                <a:solidFill>
                  <a:srgbClr val="444444"/>
                </a:solidFill>
                <a:latin typeface="Open Sans"/>
                <a:ea typeface="+mn-ea"/>
                <a:cs typeface="+mn-cs"/>
              </a:rPr>
              <a:t>Localized Forms</a:t>
            </a:r>
            <a:endParaRPr lang="ar-IQ" dirty="0"/>
          </a:p>
        </p:txBody>
      </p:sp>
      <p:sp>
        <p:nvSpPr>
          <p:cNvPr id="3" name="عنصر نائب للمحتوى 2"/>
          <p:cNvSpPr>
            <a:spLocks noGrp="1"/>
          </p:cNvSpPr>
          <p:nvPr>
            <p:ph idx="1"/>
          </p:nvPr>
        </p:nvSpPr>
        <p:spPr>
          <a:xfrm>
            <a:off x="152400" y="1219200"/>
            <a:ext cx="8839200" cy="5257800"/>
          </a:xfrm>
        </p:spPr>
        <p:txBody>
          <a:bodyPr>
            <a:normAutofit/>
          </a:bodyPr>
          <a:lstStyle/>
          <a:p>
            <a:pPr algn="l"/>
            <a:r>
              <a:rPr lang="en-US" sz="2400" dirty="0"/>
              <a:t/>
            </a:r>
            <a:br>
              <a:rPr lang="en-US" sz="2400" dirty="0"/>
            </a:br>
            <a:r>
              <a:rPr lang="en-US" sz="2400" dirty="0">
                <a:solidFill>
                  <a:srgbClr val="444444"/>
                </a:solidFill>
                <a:latin typeface="Open Sans"/>
              </a:rPr>
              <a:t>Coliform </a:t>
            </a:r>
            <a:r>
              <a:rPr lang="en-US" sz="2400" dirty="0" err="1">
                <a:solidFill>
                  <a:srgbClr val="444444"/>
                </a:solidFill>
                <a:latin typeface="Open Sans"/>
              </a:rPr>
              <a:t>Omphalitis</a:t>
            </a:r>
            <a:r>
              <a:rPr lang="en-US" sz="2400" dirty="0">
                <a:solidFill>
                  <a:srgbClr val="444444"/>
                </a:solidFill>
                <a:latin typeface="Open Sans"/>
              </a:rPr>
              <a:t>/Yolk sac </a:t>
            </a:r>
            <a:r>
              <a:rPr lang="en-US" sz="2400" dirty="0" smtClean="0">
                <a:solidFill>
                  <a:srgbClr val="444444"/>
                </a:solidFill>
                <a:latin typeface="Open Sans"/>
              </a:rPr>
              <a:t>Infection ;</a:t>
            </a:r>
            <a:r>
              <a:rPr lang="en-US" sz="2400" dirty="0" err="1" smtClean="0">
                <a:solidFill>
                  <a:srgbClr val="444444"/>
                </a:solidFill>
                <a:latin typeface="Open Sans"/>
              </a:rPr>
              <a:t>Omphalitis</a:t>
            </a:r>
            <a:r>
              <a:rPr lang="en-US" sz="2400" dirty="0" smtClean="0">
                <a:solidFill>
                  <a:srgbClr val="444444"/>
                </a:solidFill>
                <a:latin typeface="Open Sans"/>
              </a:rPr>
              <a:t> </a:t>
            </a:r>
            <a:r>
              <a:rPr lang="en-US" sz="2400" dirty="0">
                <a:solidFill>
                  <a:srgbClr val="444444"/>
                </a:solidFill>
                <a:latin typeface="Open Sans"/>
              </a:rPr>
              <a:t>is an inflammation of the navel (umbilicus). </a:t>
            </a:r>
            <a:endParaRPr lang="en-US" sz="2400" dirty="0" smtClean="0">
              <a:solidFill>
                <a:srgbClr val="444444"/>
              </a:solidFill>
              <a:latin typeface="Open Sans"/>
            </a:endParaRPr>
          </a:p>
          <a:p>
            <a:pPr algn="l"/>
            <a:r>
              <a:rPr lang="en-US" sz="2400" dirty="0" smtClean="0">
                <a:solidFill>
                  <a:srgbClr val="444444"/>
                </a:solidFill>
                <a:latin typeface="Open Sans"/>
              </a:rPr>
              <a:t>In </a:t>
            </a:r>
            <a:r>
              <a:rPr lang="en-US" sz="2400" dirty="0">
                <a:solidFill>
                  <a:srgbClr val="444444"/>
                </a:solidFill>
                <a:latin typeface="Open Sans"/>
              </a:rPr>
              <a:t>birds, the yolk sac usually is involved, too, because of its close anatomic </a:t>
            </a:r>
            <a:r>
              <a:rPr lang="en-US" sz="2400" dirty="0" smtClean="0">
                <a:solidFill>
                  <a:srgbClr val="444444"/>
                </a:solidFill>
                <a:latin typeface="Open Sans"/>
              </a:rPr>
              <a:t>relationship .</a:t>
            </a:r>
            <a:r>
              <a:rPr lang="en-US" sz="2400" dirty="0">
                <a:solidFill>
                  <a:srgbClr val="444444"/>
                </a:solidFill>
                <a:latin typeface="Open Sans"/>
              </a:rPr>
              <a:t>Infection follows </a:t>
            </a:r>
            <a:r>
              <a:rPr lang="en-US" sz="2400" dirty="0" smtClean="0">
                <a:solidFill>
                  <a:srgbClr val="444444"/>
                </a:solidFill>
                <a:latin typeface="Open Sans"/>
              </a:rPr>
              <a:t>contamination of </a:t>
            </a:r>
            <a:r>
              <a:rPr lang="en-US" sz="2400" dirty="0">
                <a:solidFill>
                  <a:srgbClr val="444444"/>
                </a:solidFill>
                <a:latin typeface="Open Sans"/>
              </a:rPr>
              <a:t>the unhealed navel with virulent strains of E. coli</a:t>
            </a:r>
            <a:r>
              <a:rPr lang="en-US" sz="2400" dirty="0" smtClean="0">
                <a:solidFill>
                  <a:srgbClr val="444444"/>
                </a:solidFill>
                <a:latin typeface="Open Sans"/>
              </a:rPr>
              <a:t>.</a:t>
            </a:r>
          </a:p>
          <a:p>
            <a:pPr algn="l"/>
            <a:endParaRPr lang="en-US" sz="2400" dirty="0">
              <a:solidFill>
                <a:srgbClr val="444444"/>
              </a:solidFill>
              <a:latin typeface="Open Sans"/>
            </a:endParaRPr>
          </a:p>
          <a:p>
            <a:pPr algn="l"/>
            <a:r>
              <a:rPr lang="en-US" sz="2400" dirty="0" smtClean="0">
                <a:solidFill>
                  <a:srgbClr val="444444"/>
                </a:solidFill>
                <a:latin typeface="Open Sans"/>
              </a:rPr>
              <a:t>Fecal </a:t>
            </a:r>
            <a:r>
              <a:rPr lang="en-US" sz="2400" dirty="0">
                <a:solidFill>
                  <a:srgbClr val="444444"/>
                </a:solidFill>
                <a:latin typeface="Open Sans"/>
              </a:rPr>
              <a:t>contamination of eggs is considered to be the most important source of infection. Bacteria may be acquired in </a:t>
            </a:r>
            <a:r>
              <a:rPr lang="en-US" sz="2400" dirty="0" err="1">
                <a:solidFill>
                  <a:srgbClr val="444444"/>
                </a:solidFill>
                <a:latin typeface="Open Sans"/>
              </a:rPr>
              <a:t>ovo</a:t>
            </a:r>
            <a:r>
              <a:rPr lang="en-US" sz="2400" dirty="0">
                <a:solidFill>
                  <a:srgbClr val="444444"/>
                </a:solidFill>
                <a:latin typeface="Open Sans"/>
              </a:rPr>
              <a:t> if the hen has or </a:t>
            </a:r>
            <a:r>
              <a:rPr lang="en-US" sz="2400" dirty="0" err="1">
                <a:solidFill>
                  <a:srgbClr val="444444"/>
                </a:solidFill>
                <a:latin typeface="Open Sans"/>
              </a:rPr>
              <a:t>salpingitis</a:t>
            </a:r>
            <a:r>
              <a:rPr lang="en-US" sz="2400" dirty="0">
                <a:solidFill>
                  <a:srgbClr val="444444"/>
                </a:solidFill>
                <a:latin typeface="Open Sans"/>
              </a:rPr>
              <a:t> or via contamination following artificial insemination</a:t>
            </a:r>
            <a:endParaRPr lang="ar-IQ" sz="2400" dirty="0"/>
          </a:p>
        </p:txBody>
      </p:sp>
    </p:spTree>
    <p:extLst>
      <p:ext uri="{BB962C8B-B14F-4D97-AF65-F5344CB8AC3E}">
        <p14:creationId xmlns:p14="http://schemas.microsoft.com/office/powerpoint/2010/main" val="3774701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304800"/>
            <a:ext cx="8991600" cy="6324600"/>
          </a:xfrm>
        </p:spPr>
        <p:txBody>
          <a:bodyPr>
            <a:normAutofit/>
          </a:bodyPr>
          <a:lstStyle/>
          <a:p>
            <a:pPr algn="l"/>
            <a:r>
              <a:rPr lang="en-US" sz="2400" dirty="0">
                <a:solidFill>
                  <a:srgbClr val="444444"/>
                </a:solidFill>
                <a:latin typeface="Open Sans"/>
              </a:rPr>
              <a:t>Swelling, edema, redness, and possibly small abscesses characterize acute inflammation of the navel of affected birds. </a:t>
            </a:r>
            <a:endParaRPr lang="en-US" sz="2400" dirty="0" smtClean="0">
              <a:solidFill>
                <a:srgbClr val="444444"/>
              </a:solidFill>
              <a:latin typeface="Open Sans"/>
            </a:endParaRPr>
          </a:p>
          <a:p>
            <a:pPr algn="l"/>
            <a:endParaRPr lang="en-US" sz="2400" dirty="0">
              <a:solidFill>
                <a:srgbClr val="444444"/>
              </a:solidFill>
              <a:latin typeface="Open Sans"/>
            </a:endParaRPr>
          </a:p>
          <a:p>
            <a:pPr algn="l"/>
            <a:r>
              <a:rPr lang="en-US" sz="2400" dirty="0" smtClean="0">
                <a:solidFill>
                  <a:srgbClr val="444444"/>
                </a:solidFill>
                <a:latin typeface="Open Sans"/>
              </a:rPr>
              <a:t>The </a:t>
            </a:r>
            <a:r>
              <a:rPr lang="en-US" sz="2400" dirty="0">
                <a:solidFill>
                  <a:srgbClr val="444444"/>
                </a:solidFill>
                <a:latin typeface="Open Sans"/>
              </a:rPr>
              <a:t>abdomen is distended, and blood vessels are hyperemic. In severe cases, the body wall and overlying skin undergo </a:t>
            </a:r>
            <a:r>
              <a:rPr lang="en-US" sz="2400" dirty="0" err="1">
                <a:solidFill>
                  <a:srgbClr val="444444"/>
                </a:solidFill>
                <a:latin typeface="Open Sans"/>
              </a:rPr>
              <a:t>lysis</a:t>
            </a:r>
            <a:r>
              <a:rPr lang="en-US" sz="2400" dirty="0">
                <a:solidFill>
                  <a:srgbClr val="444444"/>
                </a:solidFill>
                <a:latin typeface="Open Sans"/>
              </a:rPr>
              <a:t> and are wet and dirty</a:t>
            </a:r>
            <a:r>
              <a:rPr lang="en-US" sz="2400" dirty="0" smtClean="0">
                <a:solidFill>
                  <a:srgbClr val="444444"/>
                </a:solidFill>
                <a:latin typeface="Open Sans"/>
              </a:rPr>
              <a:t>.</a:t>
            </a:r>
          </a:p>
          <a:p>
            <a:pPr algn="l"/>
            <a:endParaRPr lang="en-US" sz="2400" dirty="0">
              <a:solidFill>
                <a:srgbClr val="444444"/>
              </a:solidFill>
              <a:latin typeface="Open Sans"/>
            </a:endParaRPr>
          </a:p>
          <a:p>
            <a:pPr algn="l"/>
            <a:r>
              <a:rPr lang="en-US" sz="2400" dirty="0" smtClean="0">
                <a:solidFill>
                  <a:srgbClr val="444444"/>
                </a:solidFill>
                <a:latin typeface="Open Sans"/>
              </a:rPr>
              <a:t>These </a:t>
            </a:r>
            <a:r>
              <a:rPr lang="en-US" sz="2400" dirty="0">
                <a:solidFill>
                  <a:srgbClr val="444444"/>
                </a:solidFill>
                <a:latin typeface="Open Sans"/>
              </a:rPr>
              <a:t>birds are referred to as mushy chicks or </a:t>
            </a:r>
            <a:r>
              <a:rPr lang="en-US" sz="2400" dirty="0" err="1">
                <a:solidFill>
                  <a:srgbClr val="444444"/>
                </a:solidFill>
                <a:latin typeface="Open Sans"/>
              </a:rPr>
              <a:t>poults</a:t>
            </a:r>
            <a:r>
              <a:rPr lang="en-US" sz="2400" dirty="0">
                <a:solidFill>
                  <a:srgbClr val="444444"/>
                </a:solidFill>
                <a:latin typeface="Open Sans"/>
              </a:rPr>
              <a:t> E. coli often persists in the inflamed yolk sac for weeks or months.</a:t>
            </a:r>
            <a:endParaRPr lang="ar-IQ" sz="2400" dirty="0"/>
          </a:p>
        </p:txBody>
      </p:sp>
    </p:spTree>
    <p:extLst>
      <p:ext uri="{BB962C8B-B14F-4D97-AF65-F5344CB8AC3E}">
        <p14:creationId xmlns:p14="http://schemas.microsoft.com/office/powerpoint/2010/main" val="193791597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2271</TotalTime>
  <Words>537</Words>
  <Application>Microsoft Office PowerPoint</Application>
  <PresentationFormat>عرض على الشاشة (3:4)‏</PresentationFormat>
  <Paragraphs>72</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(Escherichia coli Infections) Colibacillosis </vt:lpstr>
      <vt:lpstr>عرض تقديمي في PowerPoint</vt:lpstr>
      <vt:lpstr>عرض تقديمي في PowerPoint</vt:lpstr>
      <vt:lpstr>Transmission </vt:lpstr>
      <vt:lpstr>عرض تقديمي في PowerPoint</vt:lpstr>
      <vt:lpstr>عرض تقديمي في PowerPoint</vt:lpstr>
      <vt:lpstr>Predisposing factors </vt:lpstr>
      <vt:lpstr>Localized Forms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Colibacillosis</dc:title>
  <dc:creator>lenovo</dc:creator>
  <cp:lastModifiedBy>lenovo</cp:lastModifiedBy>
  <cp:revision>23</cp:revision>
  <dcterms:created xsi:type="dcterms:W3CDTF">2023-09-27T08:44:42Z</dcterms:created>
  <dcterms:modified xsi:type="dcterms:W3CDTF">2023-11-03T08:49:13Z</dcterms:modified>
</cp:coreProperties>
</file>